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3600" b="1" dirty="0"/>
              <a:t>Қарым-қатынастың коммуникативті жағы. Коммуникацияның вербалды және вербалды емес құралдары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Дәріс-12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10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Вербальді коммуникация.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Сөйлеу </a:t>
            </a:r>
            <a:r>
              <a:rPr lang="kk-KZ" dirty="0">
                <a:solidFill>
                  <a:srgbClr val="FF0000"/>
                </a:solidFill>
              </a:rPr>
              <a:t>– бұл вербальді коммуникация, яғни тілдің көмегімен қарым-қатынас жасау процесі</a:t>
            </a:r>
            <a:r>
              <a:rPr lang="kk-KZ" dirty="0"/>
              <a:t>. Вербальді коммуникацияның құралы болып қоғамдық тәжірибеде белгілі бір мағынаны құрайтын </a:t>
            </a:r>
            <a:r>
              <a:rPr lang="kk-KZ" dirty="0">
                <a:solidFill>
                  <a:srgbClr val="FF0000"/>
                </a:solidFill>
              </a:rPr>
              <a:t>сөздер</a:t>
            </a:r>
            <a:r>
              <a:rPr lang="kk-KZ" dirty="0"/>
              <a:t> табылады. </a:t>
            </a:r>
            <a:r>
              <a:rPr lang="kk-KZ" u="sng" dirty="0"/>
              <a:t>Сөздер </a:t>
            </a:r>
            <a:r>
              <a:rPr lang="kk-KZ" u="sng" dirty="0" smtClean="0"/>
              <a:t>дауыстап</a:t>
            </a:r>
            <a:r>
              <a:rPr lang="kk-KZ" u="sng" dirty="0"/>
              <a:t>, іштей айтылуы, жазылуы мүмкін немесе естімейтін адамдарда олардың орнын мағына беретін ерекше </a:t>
            </a:r>
            <a:r>
              <a:rPr lang="kk-KZ" u="sng" dirty="0">
                <a:solidFill>
                  <a:srgbClr val="FF0000"/>
                </a:solidFill>
              </a:rPr>
              <a:t>ым-ишаралар, жесттар</a:t>
            </a:r>
            <a:r>
              <a:rPr lang="kk-KZ" u="sng" dirty="0"/>
              <a:t> басуы мүмкін (дактиология деп аталады, онда әрбір әріп саусақ қозғалыстарымен белгіленеді және жесттік сөйлеу, мұнда жест тұтас бір сөздің немесе сөздер тобының орнын басады).</a:t>
            </a:r>
            <a:endParaRPr lang="ru-RU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358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7232" y="226077"/>
            <a:ext cx="8911687" cy="12808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kk-KZ" sz="3100" dirty="0" smtClean="0">
                <a:solidFill>
                  <a:srgbClr val="FF0000"/>
                </a:solidFill>
              </a:rPr>
              <a:t>Сөйлеудің түрлері:</a:t>
            </a:r>
            <a:br>
              <a:rPr lang="kk-KZ" sz="3100" dirty="0" smtClean="0">
                <a:solidFill>
                  <a:srgbClr val="FF0000"/>
                </a:solidFill>
              </a:rPr>
            </a:br>
            <a:r>
              <a:rPr lang="kk-KZ" sz="3100" dirty="0" smtClean="0">
                <a:solidFill>
                  <a:srgbClr val="FF0000"/>
                </a:solidFill>
              </a:rPr>
              <a:t>- </a:t>
            </a:r>
            <a:r>
              <a:rPr lang="kk-KZ" sz="3100" dirty="0" smtClean="0"/>
              <a:t>жазбаша </a:t>
            </a:r>
            <a:r>
              <a:rPr lang="kk-KZ" sz="3100" dirty="0"/>
              <a:t>және ауызша </a:t>
            </a:r>
            <a:r>
              <a:rPr lang="kk-KZ" sz="3100" dirty="0" smtClean="0"/>
              <a:t>сөйлеу</a:t>
            </a:r>
            <a:br>
              <a:rPr lang="kk-KZ" sz="3100" dirty="0" smtClean="0"/>
            </a:br>
            <a:r>
              <a:rPr lang="kk-KZ" sz="3100" dirty="0" smtClean="0"/>
              <a:t>- диалогтық </a:t>
            </a:r>
            <a:r>
              <a:rPr lang="kk-KZ" sz="3100" dirty="0"/>
              <a:t>және монологтық</a:t>
            </a:r>
            <a:r>
              <a:rPr lang="kk-KZ" dirty="0"/>
              <a:t/>
            </a:r>
            <a:br>
              <a:rPr lang="kk-KZ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 smtClean="0"/>
              <a:t>Ауызша сөйлеудің ең қарапайым түрі </a:t>
            </a:r>
            <a:r>
              <a:rPr lang="kk-KZ" dirty="0" smtClean="0">
                <a:solidFill>
                  <a:srgbClr val="FF0000"/>
                </a:solidFill>
              </a:rPr>
              <a:t>диалог, </a:t>
            </a:r>
            <a:r>
              <a:rPr lang="kk-KZ" dirty="0" smtClean="0"/>
              <a:t>яғни қандай да бір мәселені бірлесіп талдайтын және бірлесіп шешетін әңгімелесушілердің әңгімесі болып табылады.Ауызша сөйлеуге репликалар, әңгімелесушінің жекелеген сөздері мен фразаларын қайталау, сұрақтар қою, толықтырулар</a:t>
            </a:r>
            <a:endParaRPr lang="kk-KZ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 smtClean="0"/>
              <a:t>Ауызша </a:t>
            </a:r>
            <a:r>
              <a:rPr lang="kk-KZ" dirty="0"/>
              <a:t>сөйлеудің екінші түрі – </a:t>
            </a:r>
            <a:r>
              <a:rPr lang="kk-KZ" dirty="0">
                <a:solidFill>
                  <a:srgbClr val="FF0000"/>
                </a:solidFill>
              </a:rPr>
              <a:t>монолог</a:t>
            </a:r>
            <a:r>
              <a:rPr lang="kk-KZ" dirty="0"/>
              <a:t>, мұнда бір адам оны тыңдап отырған екінші адамға немесе көп адамдарға қарап сөйлейді: бұл мұғалімнің әңгімесі, оқушының жауабы,баяндама және т.с.с. монологтық сөйлеудің үлкен композициялық күрделілігі бар, ойдың аяқталуын, грамматикалық ережелерді қатаң сақтауды, монолог айтушының айтқысы келгендерінің қатаң логика мен жүйелілікпенбаяндалуын талап етеді.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10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7887" y="462579"/>
            <a:ext cx="9574305" cy="483209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be-BY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Вербальдық емес қарым-қатынас тәсілдерін зертеушілердің бірі </a:t>
            </a:r>
            <a:r>
              <a:rPr lang="be-BY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А. Мейерабианның</a:t>
            </a:r>
            <a:r>
              <a:rPr lang="be-BY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зерттеуі бойынша өзара әрекет процесіндегі хабардың 93 пайызы вербальдық емес жолдар жүйесімен беріледі (жеткізіледі), 55 пайызы – мимика (ым-ишара), қимыл-қозғалыс, дене тұрысы арқылы, 38 папйызы – дауыстың интонациясы, тембрі және жоғарылығы бойынша беріледі. Қарым-қатынас процесіндегі хабардың таралуының 7 пайызы ғана вербальдық тәсілдерге байланысты. Өйткені вербальдық емес қарым-қатынас жүйесінде 700000-нан астам ым-ишара, қимыл-қозғалыс және дене тұрысы бар, біздің тілдегі сөздерге қарағанда әлдеқайда көп.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652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>
                <a:solidFill>
                  <a:srgbClr val="FF0000"/>
                </a:solidFill>
              </a:rPr>
              <a:t>Верб</a:t>
            </a:r>
            <a:r>
              <a:rPr lang="kk-KZ" dirty="0">
                <a:solidFill>
                  <a:srgbClr val="FF0000"/>
                </a:solidFill>
              </a:rPr>
              <a:t>а</a:t>
            </a:r>
            <a:r>
              <a:rPr lang="be-BY" dirty="0">
                <a:solidFill>
                  <a:srgbClr val="FF0000"/>
                </a:solidFill>
              </a:rPr>
              <a:t>льдық емес қарым-қатынас құралдары дегеніміз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be-BY" sz="2800" dirty="0" smtClean="0"/>
              <a:t>танымдық </a:t>
            </a:r>
            <a:r>
              <a:rPr lang="be-BY" sz="2800" dirty="0"/>
              <a:t>немесе эмоционалды-бағалаушы хабарды жеткізуде ым-ишара, дене қозғалысы, дауыстың ырғақтық ерекшеліктері, тактильдік (тері) әсерлері болып табылады. 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381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>
                <a:solidFill>
                  <a:srgbClr val="FF0000"/>
                </a:solidFill>
              </a:rPr>
              <a:t>Кинесикалық қарым-қатынас құралдары бұл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e-BY" sz="2800" dirty="0" smtClean="0"/>
              <a:t>қарым-қатынаста </a:t>
            </a:r>
            <a:r>
              <a:rPr lang="be-BY" sz="2800" dirty="0"/>
              <a:t>мәнерлі-реттеуші қызмет атқаратын басқа адамның қимыл-қозғалысын көру арқылы қабылдау (ым-ишара, пантомимика, дене тұрысы).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11105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000" dirty="0">
                <a:solidFill>
                  <a:srgbClr val="FF0000"/>
                </a:solidFill>
              </a:rPr>
              <a:t>Вербальдық емес қарым-қатынас саласындағы мамандар А. Пиц, Дж. Ниренберг және Г. Калеро қимыл-қозғалыстардың толық классификациясын береді.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9363" y="1746325"/>
            <a:ext cx="8915400" cy="3777622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r>
              <a:rPr lang="kk-KZ" dirty="0"/>
              <a:t>Ашық қимыл-қозғалыстар» және «сенім, ықылас қимыл-қозғалыстары» алақанның визуалдық бақылауы үшін жеңілдігімен </a:t>
            </a:r>
            <a:r>
              <a:rPr lang="kk-KZ" dirty="0" smtClean="0"/>
              <a:t>ерекшеленеді</a:t>
            </a:r>
          </a:p>
          <a:p>
            <a:r>
              <a:rPr lang="kk-KZ" dirty="0"/>
              <a:t>«Жабық қимыл-қозғалыстар» немесе «адал емес қимыл-қозғалыстар» жоғарыда суреттелген. Олар қарым-қатынаста екінші (жасырын) мақсат бар екендігін көрсетедеі, серіктестің қарама-қайшы психологиялық міндеттерді шешкелі тұрғандығын көрсетеді.</a:t>
            </a:r>
            <a:endParaRPr lang="ru-RU" dirty="0"/>
          </a:p>
          <a:p>
            <a:r>
              <a:rPr lang="kk-KZ" dirty="0"/>
              <a:t>«Бағаладу қимыл-қозғалыстары» (иекті қасу, сұқ саусақты беттің бойымен созу, тұрып ары-бері жүру және т.б.) серіктестің сенімсіздік білдіріп тұрғандығын </a:t>
            </a:r>
            <a:r>
              <a:rPr lang="kk-KZ" dirty="0" smtClean="0"/>
              <a:t>көрсетеді</a:t>
            </a:r>
          </a:p>
          <a:p>
            <a:r>
              <a:rPr lang="kk-KZ" dirty="0"/>
              <a:t>«Сенімділік қимыл-қозғалыстары» (орындықта отырып ары-бері теңселу, саусақтарды күмбез түрінде біріктіру, мұрынның ұшына қол тигізу) серіктестің өз мүмкіндіктеріне өте сенімді екендігін көрсетеді, өзін жақсы, жайлы сезініп тұрғанын және өзін басқалардан жоғары сезініп тұрғандығын көрсетеді.  </a:t>
            </a:r>
            <a:endParaRPr lang="kk-KZ" dirty="0"/>
          </a:p>
          <a:p>
            <a:r>
              <a:rPr lang="kk-KZ" dirty="0" smtClean="0"/>
              <a:t> </a:t>
            </a:r>
            <a:r>
              <a:rPr lang="kk-KZ" dirty="0"/>
              <a:t>«өзіне сенімсіздік және шыдамсыздық (неврозность) қимыл-қозғалыстары» (қол саусақтарын алйқастыру, алақанды шымшылау, саусақтармен үстелдің бетін ұру және т.б</a:t>
            </a:r>
            <a:r>
              <a:rPr lang="kk-KZ" dirty="0" smtClean="0"/>
              <a:t>.)</a:t>
            </a:r>
          </a:p>
          <a:p>
            <a:r>
              <a:rPr lang="kk-KZ" dirty="0"/>
              <a:t>Күту қимыл-қозғалыстары» алақандарды үйкелеу, ылғал алақандарды матаға сүрту, т.б</a:t>
            </a:r>
            <a:r>
              <a:rPr lang="kk-KZ" dirty="0" smtClean="0"/>
              <a:t>.</a:t>
            </a:r>
          </a:p>
          <a:p>
            <a:r>
              <a:rPr lang="kk-KZ" dirty="0"/>
              <a:t>«Мойындамау (отрицание) қимыл-қозғалыстары» (денені артқа еңкейту, қол мен аяқты айқастыру, мұрынның ұшына қол тигізу және т.б.) серіктестің сенімсіздігінің тұрақты көрініс тапқандығын көрсетеді және фактілер мен дәлелдерге негативті қатынастың деңгейіне жеткендігін көрсетеді.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80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Қарым-қатынастың коммуникативті жағы дегеніміз-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Латын тілінен алғанда </a:t>
            </a:r>
            <a:r>
              <a:rPr lang="kk-KZ" sz="3200" i="1" dirty="0" smtClean="0"/>
              <a:t>«</a:t>
            </a:r>
            <a:r>
              <a:rPr lang="en-US" sz="3200" i="1" dirty="0" err="1" smtClean="0"/>
              <a:t>communikatio</a:t>
            </a:r>
            <a:r>
              <a:rPr lang="kk-KZ" sz="3200" i="1" dirty="0" smtClean="0"/>
              <a:t>» -біріктіремін, байланыстырамын деген мағынаны </a:t>
            </a:r>
            <a:r>
              <a:rPr lang="kk-KZ" sz="32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білдіреді</a:t>
            </a:r>
            <a:r>
              <a:rPr lang="kk-KZ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.Адамдардың танымдық-, еңбек процесіндегі өзара әрекеттесуінің, ой-ақпарат, идеялар алмасуының өзіндік жүзеге асырылу формасы </a:t>
            </a:r>
            <a:endParaRPr lang="ru-RU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4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6324" y="759360"/>
            <a:ext cx="88607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Адамдар арасында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ғ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коммуникативті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процестер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техникалы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қ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қ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ондыр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ғ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ылар арасында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ғ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ы алмасудан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ө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згеше болады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оны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ң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мазм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ұ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ж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ә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не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формасы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бойынша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ө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зіне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т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ә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ерекше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ма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ң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ызды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қ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асиеттері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бар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Оларды</a:t>
            </a:r>
            <a:r>
              <a:rPr lang="kk-K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ң</a:t>
            </a:r>
            <a:r>
              <a:rPr lang="kk-K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ерекшелігі</a:t>
            </a:r>
            <a:r>
              <a:rPr lang="kk-KZ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–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2800" dirty="0" smtClean="0">
              <a:solidFill>
                <a:srgbClr val="222222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кері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байланыс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процесі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коммуникативті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барьер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kk-KZ" sz="2800" dirty="0" smtClean="0">
              <a:solidFill>
                <a:srgbClr val="222222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коммуникативті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ә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сер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м</a:t>
            </a:r>
            <a:r>
              <a:rPr lang="kk-KZ" sz="2800" dirty="0" smtClean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ә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лімет</a:t>
            </a:r>
            <a:r>
              <a:rPr lang="kk-KZ" sz="2800" dirty="0" smtClean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беруді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ң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ә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рт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ү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рлі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де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ң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гейі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вербалды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ө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ж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ү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зіндегі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вербалды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емес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ө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ж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ү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зіндегі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емес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сия</a:t>
            </a:r>
            <a:r>
              <a:rPr lang="kk-KZ" sz="2800" dirty="0">
                <a:solidFill>
                  <a:srgbClr val="22222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Cambria" panose="02040503050406030204" pitchFamily="18" charset="0"/>
              </a:rPr>
              <a:t>қ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ты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процестермен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байланысты</a:t>
            </a:r>
            <a:r>
              <a:rPr lang="kk-KZ" sz="2800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850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7440" y="1333948"/>
            <a:ext cx="9127171" cy="219360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kk-KZ" sz="2400" dirty="0"/>
              <a:t>коммуникатордың әрекетіне деген реакциясын көрсететін мәлімет. </a:t>
            </a:r>
            <a:r>
              <a:rPr lang="kk-KZ" sz="2400" dirty="0"/>
              <a:t>Ең алдымен мәлімет бір жақты болмайды, екі жақты пікір алмасу түрінде өтеді. Мәліметті беруші – коммуникатор, оны қабылдаушы – реципиент деп аталады.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Кері байланыс дегеніміз....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53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4249" y="580913"/>
            <a:ext cx="106500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800" dirty="0" smtClean="0">
              <a:solidFill>
                <a:srgbClr val="FF0000"/>
              </a:solidFill>
            </a:endParaRPr>
          </a:p>
          <a:p>
            <a:endParaRPr lang="kk-KZ" sz="2800" dirty="0">
              <a:solidFill>
                <a:srgbClr val="FF0000"/>
              </a:solidFill>
            </a:endParaRPr>
          </a:p>
          <a:p>
            <a:endParaRPr lang="kk-KZ" sz="2800" dirty="0" smtClean="0">
              <a:solidFill>
                <a:srgbClr val="FF0000"/>
              </a:solidFill>
            </a:endParaRPr>
          </a:p>
          <a:p>
            <a:r>
              <a:rPr lang="kk-KZ" sz="2800" dirty="0" smtClean="0">
                <a:solidFill>
                  <a:srgbClr val="FF0000"/>
                </a:solidFill>
              </a:rPr>
              <a:t>Сондықтан </a:t>
            </a:r>
            <a:r>
              <a:rPr lang="kk-KZ" sz="2800" dirty="0">
                <a:solidFill>
                  <a:srgbClr val="FF0000"/>
                </a:solidFill>
              </a:rPr>
              <a:t>да негізгі мәліметті біреуден екінші адамға беру ғана емес, қарым-қатынас барысында ортақ көзқарас, пікір, ортақ мәнге келу маңызды.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kk-KZ" sz="2800" dirty="0">
                <a:solidFill>
                  <a:srgbClr val="FF0000"/>
                </a:solidFill>
              </a:rPr>
              <a:t>Бұл міндетті орындауда ерекше механизм – кері байланыс іске қосылады, ол рецепиенттің коммуникатордың іс-әрекетін қалай қабылдау, бағалауына байланысты.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5158" y="484094"/>
            <a:ext cx="10241280" cy="43396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95495" algn="l"/>
              </a:tabLs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 байланыстың берілуі әр түрлі жолдармен іске асырылады. Ең алдымен тура және жанама. </a:t>
            </a:r>
            <a:r>
              <a:rPr lang="kk-K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 кері байланыста реципиент пікірі 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ашық түрде беріледі. </a:t>
            </a:r>
            <a:r>
              <a:rPr lang="kk-K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Мысалы: «сенің пікірің маған ұнамайды», «не айтып тұрғаның маған түсініксіз», т.б. және де әр түрлі қимыл-қозғалыс (жест), ренжу, қуану, т.с.с. бұл түрде тиімді болады.</a:t>
            </a:r>
            <a:endParaRPr lang="ru-RU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95495" algn="l"/>
              </a:tabLs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kk-KZ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Жанама кері байланыс – психологиялық мәліметті берудің астыртын түрі. </a:t>
            </a:r>
            <a:r>
              <a:rPr lang="kk-KZ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 жағдайда әр түрлі сұрақтар, кекету, күтпеген эмоциялық реакциялар болуы мүмкін</a:t>
            </a: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Мұндай жағдайда коммуникатор партнердің не айтқысы келетінін өзі түсінуі қажет. Әрине бұлай түсіну әрқашан дұрыс болмауы мүмкін, сондықтан түсінісу қиынырақ болады.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8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3643" y="1968650"/>
            <a:ext cx="1084370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595495" algn="l"/>
              </a:tabLst>
            </a:pP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Мәліметті әр түрлі қабылдау бірнеше себептерге байланысты. Солардың ішінде маңыздысы –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коммуникативтік барьердің 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 (түсініспеушілікке әкелетін тосқауыл), ол – коммуникативтік процестің екінші ерекшелігі. </a:t>
            </a:r>
            <a:r>
              <a:rPr lang="kk-KZ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Түсініспеушілік барьер</a:t>
            </a:r>
            <a:r>
              <a:rPr lang="kk-K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і, әлеуметтік-мәдени барьер, қарым-қатынас барьерлері болуы мүмкін.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851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 </a:t>
            </a:r>
            <a:r>
              <a:rPr lang="kk-KZ" dirty="0">
                <a:solidFill>
                  <a:srgbClr val="FF0000"/>
                </a:solidFill>
              </a:rPr>
              <a:t>Түсініспеушілік барьерлерінің бірнеше түрлері болады: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kk-KZ" dirty="0"/>
              <a:t> 1) фонетикалық барьер жатады. Әр түрлі тілде, диалектіде сөйлеу, тілдегі кемістік (немесе дикция), тілдің граматикалық құрылымының өзгеруі. Өте тез сөйлеу, сөзді анық айтпау, қосымша дыбыстардың болуы да осыған себеп болады.</a:t>
            </a:r>
            <a:endParaRPr lang="ru-RU" dirty="0"/>
          </a:p>
          <a:p>
            <a:r>
              <a:rPr lang="kk-KZ" dirty="0"/>
              <a:t>      2) семантикалық барьер сөз мәнінің ерекшеліктері (тезаурус) әр түрлі жаргондар, слэнгтер. Әр түрлі ортаның өзіне тән «мини-тілі» болады. Өздерінің қалжыңдары, тілінің оралымдары, т.с.с. Мұндай барьерлерден аттай білу мұғалімдер, дәрігерлер, басшылар үшін өте қажет.</a:t>
            </a:r>
            <a:endParaRPr lang="ru-RU" dirty="0"/>
          </a:p>
          <a:p>
            <a:r>
              <a:rPr lang="kk-KZ" dirty="0"/>
              <a:t>      3) стилистикалық барьер – коммуникатор тілінің стилі жағдайға сәйкес келмегенде немесе реципиенттің психологиялық көңіл-күйіне сәйкес болмағанда көрінеді.</a:t>
            </a:r>
            <a:endParaRPr lang="ru-RU" dirty="0"/>
          </a:p>
          <a:p>
            <a:r>
              <a:rPr lang="kk-KZ" dirty="0"/>
              <a:t>       Мысалы, балаларға берілген мәлімет қызықты, түсінікті тілде емес, қиын ғылыми тілде айтылса, осындай құбылыс байқалады. Сондықтан коммуникатор өзінің реципиенттерінің көңіл-күйі, жағдайларын сезіне білуі керек, қарым-қатынас жағдайларының өзгерістерін тез сезінеп, соған байланысты өзгерістер енгізуі қажет.</a:t>
            </a:r>
            <a:endParaRPr lang="ru-RU" dirty="0"/>
          </a:p>
          <a:p>
            <a:r>
              <a:rPr lang="kk-KZ" dirty="0"/>
              <a:t>      4) логикалық барьер коммуникатордың ұсынған логикалық тұжырымдары өте күрделі болғанда туындайды. «Ерлер логикасы», «әйелдер логикасы», «балалар логикасы», т.б. логикалар туралы айтуға болады.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662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616" y="247426"/>
            <a:ext cx="10022216" cy="1280160"/>
          </a:xfrm>
        </p:spPr>
        <p:txBody>
          <a:bodyPr>
            <a:norm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Қарым-қатынас </a:t>
            </a:r>
            <a:r>
              <a:rPr lang="kk-KZ" sz="2400" dirty="0">
                <a:solidFill>
                  <a:srgbClr val="FF0000"/>
                </a:solidFill>
              </a:rPr>
              <a:t>процесіндегі мәлімет алмасу деңгейлері екі түрде іске асырылады</a:t>
            </a:r>
            <a:r>
              <a:rPr lang="kk-KZ" sz="2400" dirty="0" smtClean="0">
                <a:solidFill>
                  <a:srgbClr val="FF0000"/>
                </a:solidFill>
              </a:rPr>
              <a:t>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70616" y="1807285"/>
            <a:ext cx="5332460" cy="41039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k-KZ" dirty="0" smtClean="0"/>
              <a:t>Вербалды </a:t>
            </a:r>
            <a:r>
              <a:rPr lang="kk-KZ" dirty="0"/>
              <a:t>(сөз арқылы) деңгейінде (негізгі) – тіл пайдаланыады. </a:t>
            </a:r>
            <a:endParaRPr lang="ru-RU" dirty="0"/>
          </a:p>
          <a:p>
            <a:r>
              <a:rPr lang="kk-KZ" sz="2200" dirty="0"/>
              <a:t>Вербалды емес қарым – қатынас жүйесі өте маңызды болғанымен , ол тек ойды айқындап, нақтылайды және нақты бір ақпаратты эмоция арқылы білдіреді.</a:t>
            </a:r>
            <a:endParaRPr lang="ru-RU" sz="2200" dirty="0"/>
          </a:p>
          <a:p>
            <a:r>
              <a:rPr lang="kk-KZ" sz="2200" dirty="0"/>
              <a:t>Ал вербалды қарым – қатынас құрамы күрделі болып табылады. </a:t>
            </a:r>
            <a:endParaRPr lang="ru-RU" sz="2200" dirty="0"/>
          </a:p>
          <a:p>
            <a:r>
              <a:rPr lang="kk-KZ" sz="2200" dirty="0"/>
              <a:t>Лексика (гр "lekikos" – сөздік) – бір тілде барлық сөздердің жиынтығы деген ұғымды білдіреді. Оны сөздік құрам деп те атайды.</a:t>
            </a:r>
            <a:endParaRPr lang="ru-RU" sz="2200" dirty="0"/>
          </a:p>
          <a:p>
            <a:r>
              <a:rPr lang="kk-KZ" sz="2200" dirty="0"/>
              <a:t>Фразеология (гр"phrasis" – сөздік манерасы) тұрақты сөз тіркесі.</a:t>
            </a:r>
            <a:endParaRPr lang="ru-RU" sz="2200" dirty="0"/>
          </a:p>
          <a:p>
            <a:r>
              <a:rPr lang="kk-KZ" sz="2200" dirty="0"/>
              <a:t>Грамматика (гр"gramma" - әріп жазу) – тіл құрамы, тіл формаларының жүйесі, сөз айтудың әдісі, синтаксистік конструкция тіл қарым-қатынасының негізін құраушы.</a:t>
            </a:r>
            <a:endParaRPr lang="ru-RU" sz="2200" dirty="0"/>
          </a:p>
          <a:p>
            <a:r>
              <a:rPr lang="kk-KZ" sz="2200" dirty="0"/>
              <a:t>Синтаксис (гр "syntaxis" – орын тәртіп құру) – сөз, сөз тіркесін сөйлем құрастырудың тәсілі.</a:t>
            </a:r>
            <a:endParaRPr lang="ru-RU" sz="2200" dirty="0"/>
          </a:p>
          <a:p>
            <a:r>
              <a:rPr lang="kk-KZ" sz="2200" dirty="0"/>
              <a:t>Дикция (лат "dictio" – оқылу, айтылу) – сөздердің оқылу және айтылу манерасы.</a:t>
            </a:r>
            <a:endParaRPr lang="ru-RU" sz="22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3228" y="1807285"/>
            <a:ext cx="4501383" cy="4096559"/>
          </a:xfrm>
        </p:spPr>
        <p:txBody>
          <a:bodyPr>
            <a:normAutofit fontScale="55000" lnSpcReduction="20000"/>
          </a:bodyPr>
          <a:lstStyle/>
          <a:p>
            <a:r>
              <a:rPr lang="kk-KZ" dirty="0"/>
              <a:t>вербалды </a:t>
            </a:r>
            <a:r>
              <a:rPr lang="kk-KZ" dirty="0" smtClean="0"/>
              <a:t>емес-</a:t>
            </a:r>
            <a:r>
              <a:rPr lang="kk-KZ" dirty="0"/>
              <a:t>оларға оптикалық-кинестезиялық және акустикалық жүйелер </a:t>
            </a:r>
            <a:r>
              <a:rPr lang="kk-KZ" dirty="0" smtClean="0"/>
              <a:t>жатады</a:t>
            </a:r>
          </a:p>
          <a:p>
            <a:r>
              <a:rPr lang="kk-KZ" dirty="0"/>
              <a:t>Оптикалық-кинестезиялық жүйеге адамның сыртқы түрі және әсерлі қимыл-қозғалыстары, ым ишараттары, мимикасы, отырыс-тұрысы, жүрісі, т.б. жатады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kk-KZ" dirty="0"/>
              <a:t>Акустикалық жүйеге сонымен бірге коммуникатордың дауысының сапасын (тембрі, биіктігі, қаттылығы), интонация, сөйлеу темпі, дауыс екпіні және әр түрлі сөз арасындағы үзілістер (пауза), жөтелістер, күлкілері, т.б. жатқызады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90382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</TotalTime>
  <Words>1224</Words>
  <Application>Microsoft Office PowerPoint</Application>
  <PresentationFormat>Широкоэкранный</PresentationFormat>
  <Paragraphs>55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</vt:lpstr>
      <vt:lpstr>Century Gothic</vt:lpstr>
      <vt:lpstr>Georgia</vt:lpstr>
      <vt:lpstr>Times New Roman</vt:lpstr>
      <vt:lpstr>Wingdings 3</vt:lpstr>
      <vt:lpstr>Легкий дым</vt:lpstr>
      <vt:lpstr>Қарым-қатынастың коммуникативті жағы. Коммуникацияның вербалды және вербалды емес құралдары</vt:lpstr>
      <vt:lpstr>Қарым-қатынастың коммуникативті жағы дегеніміз-</vt:lpstr>
      <vt:lpstr>Презентация PowerPoint</vt:lpstr>
      <vt:lpstr>коммуникатордың әрекетіне деген реакциясын көрсететін мәлімет. Ең алдымен мәлімет бір жақты болмайды, екі жақты пікір алмасу түрінде өтеді. Мәліметті беруші – коммуникатор, оны қабылдаушы – реципиент деп аталады. </vt:lpstr>
      <vt:lpstr>Презентация PowerPoint</vt:lpstr>
      <vt:lpstr>Презентация PowerPoint</vt:lpstr>
      <vt:lpstr>Презентация PowerPoint</vt:lpstr>
      <vt:lpstr> Түсініспеушілік барьерлерінің бірнеше түрлері болады: </vt:lpstr>
      <vt:lpstr>Қарым-қатынас процесіндегі мәлімет алмасу деңгейлері екі түрде іске асырылады:</vt:lpstr>
      <vt:lpstr>Вербальді коммуникация. </vt:lpstr>
      <vt:lpstr>Сөйлеудің түрлері: - жазбаша және ауызша сөйлеу - диалогтық және монологтық  </vt:lpstr>
      <vt:lpstr>Презентация PowerPoint</vt:lpstr>
      <vt:lpstr>Вербальдық емес қарым-қатынас құралдары дегеніміз </vt:lpstr>
      <vt:lpstr>Кинесикалық қарым-қатынас құралдары бұл </vt:lpstr>
      <vt:lpstr>Вербальдық емес қарым-қатынас саласындағы мамандар А. Пиц, Дж. Ниренберг және Г. Калеро қимыл-қозғалыстардың толық классификациясын береді.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Қарым-қатынастың коммуникативті жағы. Коммуникацияның вербалды және вербалды емес құралдары</dc:title>
  <dc:creator>DELUX</dc:creator>
  <cp:lastModifiedBy>DELUX</cp:lastModifiedBy>
  <cp:revision>12</cp:revision>
  <dcterms:created xsi:type="dcterms:W3CDTF">2020-03-29T04:11:02Z</dcterms:created>
  <dcterms:modified xsi:type="dcterms:W3CDTF">2020-03-29T13:46:12Z</dcterms:modified>
</cp:coreProperties>
</file>